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320" r:id="rId3"/>
    <p:sldId id="306" r:id="rId4"/>
    <p:sldId id="298" r:id="rId5"/>
    <p:sldId id="332" r:id="rId6"/>
    <p:sldId id="336" r:id="rId7"/>
    <p:sldId id="317" r:id="rId8"/>
    <p:sldId id="302" r:id="rId9"/>
    <p:sldId id="334" r:id="rId10"/>
    <p:sldId id="322" r:id="rId11"/>
    <p:sldId id="335" r:id="rId12"/>
    <p:sldId id="333" r:id="rId13"/>
    <p:sldId id="329" r:id="rId14"/>
    <p:sldId id="330" r:id="rId15"/>
    <p:sldId id="337" r:id="rId16"/>
    <p:sldId id="338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HpvamkKp5uxi91yNGxFBlrh1q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A8C7EB8-0BF3-4E65-8DF8-5E3318743F38}">
  <a:tblStyle styleId="{CA8C7EB8-0BF3-4E65-8DF8-5E3318743F3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1016" y="-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33" Type="http://schemas.openxmlformats.org/officeDocument/2006/relationships/tableStyles" Target="tableStyles.xml"/><Relationship Id="rId29" Type="http://customschemas.google.com/relationships/presentationmetadata" Target="metadata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Sheet1!$A$8:$A$9</c:f>
              <c:strCache>
                <c:ptCount val="2"/>
                <c:pt idx="0">
                  <c:v>Community Hospital with beds</c:v>
                </c:pt>
                <c:pt idx="1">
                  <c:v>Community Wellbeing Hub</c:v>
                </c:pt>
              </c:strCache>
            </c:strRef>
          </c:cat>
          <c:val>
            <c:numRef>
              <c:f>Sheet1!$C$8:$C$9</c:f>
              <c:numCache>
                <c:formatCode>0%</c:formatCode>
                <c:ptCount val="2"/>
                <c:pt idx="0">
                  <c:v>1.0</c:v>
                </c:pt>
                <c:pt idx="1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Sheet1!$A$8:$A$9</c:f>
              <c:strCache>
                <c:ptCount val="2"/>
                <c:pt idx="0">
                  <c:v>Community Hospital with beds</c:v>
                </c:pt>
                <c:pt idx="1">
                  <c:v>Community Wellbeing Hub</c:v>
                </c:pt>
              </c:strCache>
            </c:strRef>
          </c:cat>
          <c:val>
            <c:numRef>
              <c:f>Sheet1!$D$8:$D$9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cat>
            <c:strRef>
              <c:f>Sheet1!$A$8:$A$9</c:f>
              <c:strCache>
                <c:ptCount val="2"/>
                <c:pt idx="0">
                  <c:v>Community Hospital with beds</c:v>
                </c:pt>
                <c:pt idx="1">
                  <c:v>Community Wellbeing Hub</c:v>
                </c:pt>
              </c:strCache>
            </c:strRef>
          </c:cat>
          <c:val>
            <c:numRef>
              <c:f>Sheet1!$B$8:$B$9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1511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hyperlink" Target="http://www.communityhospitals.org.uk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g"/><Relationship Id="rId7" Type="http://schemas.openxmlformats.org/officeDocument/2006/relationships/image" Target="../media/image5.png"/><Relationship Id="rId8" Type="http://schemas.openxmlformats.org/officeDocument/2006/relationships/image" Target="../media/image11.png"/><Relationship Id="rId9" Type="http://schemas.openxmlformats.org/officeDocument/2006/relationships/hyperlink" Target="http://www.communityhospitals.org.uk/" TargetMode="External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erald.com/insight/publication/issn/1476-9018" TargetMode="External"/><Relationship Id="rId4" Type="http://schemas.openxmlformats.org/officeDocument/2006/relationships/hyperlink" Target="https://doi.org/10.1108/JICA-10-2013-0038" TargetMode="External"/><Relationship Id="rId5" Type="http://schemas.openxmlformats.org/officeDocument/2006/relationships/image" Target="../media/image18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merald.com/insight/search?q=Helen%20Tuck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-866537" y="-630832"/>
            <a:ext cx="10149933" cy="319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 dirty="0"/>
          </a:p>
        </p:txBody>
      </p:sp>
      <p:sp>
        <p:nvSpPr>
          <p:cNvPr id="90" name="Google Shape;90;p1"/>
          <p:cNvSpPr txBox="1"/>
          <p:nvPr/>
        </p:nvSpPr>
        <p:spPr>
          <a:xfrm>
            <a:off x="2857669" y="4819722"/>
            <a:ext cx="496484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Dr</a:t>
            </a:r>
            <a:r>
              <a:rPr lang="en-US" sz="2400" b="1" i="0" u="none" strike="noStrike" cap="none" dirty="0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b="1" i="0" u="none" strike="noStrike" cap="none" dirty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Helen </a:t>
            </a:r>
            <a:r>
              <a:rPr lang="en-US" sz="2400" b="1" i="0" u="none" strike="noStrike" cap="none" dirty="0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Tucker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Jo </a:t>
            </a:r>
            <a:r>
              <a:rPr lang="en-US" sz="2400" b="1" dirty="0" err="1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Posnette</a:t>
            </a:r>
            <a:r>
              <a:rPr lang="en-US" sz="2400" b="1" dirty="0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 RN </a:t>
            </a:r>
            <a:r>
              <a:rPr lang="en-US" sz="2400" b="1" dirty="0" err="1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Dip.N</a:t>
            </a:r>
            <a:r>
              <a:rPr lang="en-US" sz="2400" b="1" dirty="0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 MA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smtClean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Community Hospitals Association</a:t>
            </a:r>
          </a:p>
        </p:txBody>
      </p:sp>
      <p:pic>
        <p:nvPicPr>
          <p:cNvPr id="92" name="Google Shape;92;p1" descr="Logo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62" y="-112889"/>
            <a:ext cx="2573361" cy="151060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707201" y="1774960"/>
            <a:ext cx="9929679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376092"/>
              </a:solidFill>
              <a:latin typeface="Georgia"/>
              <a:ea typeface="Georgia"/>
              <a:cs typeface="Georgia"/>
              <a:sym typeface="Georgia"/>
            </a:endParaRPr>
          </a:p>
          <a:p>
            <a:r>
              <a:rPr lang="en-GB" sz="3600" b="1" dirty="0">
                <a:solidFill>
                  <a:srgbClr val="376092"/>
                </a:solidFill>
              </a:rPr>
              <a:t>Community Hospitals and Community Hubs </a:t>
            </a:r>
            <a:r>
              <a:rPr lang="en-GB" sz="3600" b="1" dirty="0" smtClean="0">
                <a:solidFill>
                  <a:srgbClr val="376092"/>
                </a:solidFill>
              </a:rPr>
              <a:t>Integrated </a:t>
            </a:r>
            <a:r>
              <a:rPr lang="en-GB" sz="3600" b="1" dirty="0">
                <a:solidFill>
                  <a:srgbClr val="376092"/>
                </a:solidFill>
              </a:rPr>
              <a:t>Care in Changing Models of Community Services in England</a:t>
            </a:r>
            <a:endParaRPr lang="en-GB" sz="3600" dirty="0">
              <a:solidFill>
                <a:srgbClr val="376092"/>
              </a:solidFill>
            </a:endParaRPr>
          </a:p>
          <a:p>
            <a:pPr lvl="0" algn="ctr"/>
            <a:r>
              <a:rPr lang="en-US" b="1" i="1" dirty="0" smtClean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 dirty="0"/>
          </a:p>
        </p:txBody>
      </p:sp>
      <p:sp>
        <p:nvSpPr>
          <p:cNvPr id="94" name="Google Shape;94;p1"/>
          <p:cNvSpPr/>
          <p:nvPr/>
        </p:nvSpPr>
        <p:spPr>
          <a:xfrm>
            <a:off x="9919425" y="261470"/>
            <a:ext cx="1788394" cy="1747152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8966200" y="365596"/>
            <a:ext cx="1416050" cy="94005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9529655" y="1145153"/>
            <a:ext cx="736600" cy="698951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11087883" y="1569729"/>
            <a:ext cx="582612" cy="550862"/>
          </a:xfrm>
          <a:prstGeom prst="ellipse">
            <a:avLst/>
          </a:prstGeom>
          <a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999"/>
            </a:stretch>
          </a:blipFill>
          <a:ln w="25400" cap="flat" cmpd="sng">
            <a:solidFill>
              <a:srgbClr val="78C1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F2C832-4015-B672-580C-047AC51766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979" y="6231046"/>
            <a:ext cx="364852" cy="364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3700FD-968D-936A-C70C-3EDE0A6597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8" y="6249907"/>
            <a:ext cx="334132" cy="3341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3B5622-7830-B4FF-B95C-43C968862EE6}"/>
              </a:ext>
            </a:extLst>
          </p:cNvPr>
          <p:cNvSpPr txBox="1"/>
          <p:nvPr/>
        </p:nvSpPr>
        <p:spPr>
          <a:xfrm>
            <a:off x="423306" y="6259584"/>
            <a:ext cx="25508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sng" strike="noStrike" cap="none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info@communityhospitals.net</a:t>
            </a:r>
            <a:endParaRPr lang="en-GB" dirty="0">
              <a:solidFill>
                <a:srgbClr val="36609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4F4E332-B4D0-4BD7-2E83-E8CFC7B6FD40}"/>
              </a:ext>
            </a:extLst>
          </p:cNvPr>
          <p:cNvSpPr txBox="1"/>
          <p:nvPr/>
        </p:nvSpPr>
        <p:spPr>
          <a:xfrm>
            <a:off x="3311817" y="6259584"/>
            <a:ext cx="27459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sng" strike="noStrike" cap="none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www.communityhospitals.org.uk</a:t>
            </a:r>
            <a:r>
              <a:rPr lang="en-US" u="sng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  </a:t>
            </a:r>
            <a:r>
              <a:rPr lang="en-US" sz="1400" i="0" u="none" strike="noStrike" cap="none" dirty="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endParaRPr lang="en-GB" dirty="0">
              <a:solidFill>
                <a:srgbClr val="36609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8487" y="692655"/>
            <a:ext cx="388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76092"/>
                </a:solidFill>
              </a:rPr>
              <a:t>ICIC2026</a:t>
            </a:r>
            <a:endParaRPr lang="en-US" sz="3600" b="1" dirty="0">
              <a:solidFill>
                <a:srgbClr val="37609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/>
          </p:nvPr>
        </p:nvSpPr>
        <p:spPr>
          <a:xfrm>
            <a:off x="144327" y="491950"/>
            <a:ext cx="10521418" cy="936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3200" b="1" dirty="0">
                <a:latin typeface="Arial" charset="0"/>
              </a:rPr>
              <a:t/>
            </a:r>
            <a:br>
              <a:rPr lang="en-GB" sz="3200" b="1" dirty="0">
                <a:latin typeface="Arial" charset="0"/>
              </a:rPr>
            </a:br>
            <a:r>
              <a:rPr lang="en-GB" sz="4000" b="1" dirty="0" smtClean="0">
                <a:solidFill>
                  <a:schemeClr val="bg2"/>
                </a:solidFill>
                <a:latin typeface="Arial" charset="0"/>
              </a:rPr>
              <a:t>Community Health and Wellbeing Hub Services</a:t>
            </a:r>
            <a:r>
              <a:rPr lang="en-GB" sz="4000" b="1" dirty="0">
                <a:solidFill>
                  <a:schemeClr val="bg2"/>
                </a:solidFill>
                <a:latin typeface="Arial" charset="0"/>
              </a:rPr>
              <a:t/>
            </a:r>
            <a:br>
              <a:rPr lang="en-GB" sz="4000" b="1" dirty="0">
                <a:solidFill>
                  <a:schemeClr val="bg2"/>
                </a:solidFill>
                <a:latin typeface="Arial" charset="0"/>
              </a:rPr>
            </a:br>
            <a:endParaRPr lang="en-GB" sz="40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1251" y="1484313"/>
            <a:ext cx="3744383" cy="1333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chemeClr val="bg2">
                    <a:lumMod val="75000"/>
                  </a:schemeClr>
                </a:solidFill>
              </a:rPr>
              <a:t>Social &amp; Wellbeing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Gardening for Health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Health and Nature Walks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Singing for Wellbeing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6368" y="4221164"/>
            <a:ext cx="3839633" cy="10810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chemeClr val="bg2">
                    <a:lumMod val="75000"/>
                  </a:schemeClr>
                </a:solidFill>
              </a:rPr>
              <a:t>Gym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Inclusive Facility 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1251" y="4221164"/>
            <a:ext cx="3744383" cy="1081087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bg2">
                    <a:lumMod val="75000"/>
                  </a:schemeClr>
                </a:solidFill>
              </a:rPr>
              <a:t>Community Support Groups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Stoma Support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Carers Drop 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Bereavement Support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1251" y="2924175"/>
            <a:ext cx="3746500" cy="11525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chemeClr val="bg2">
                    <a:lumMod val="75000"/>
                  </a:schemeClr>
                </a:solidFill>
              </a:rPr>
              <a:t>Library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Health Education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Information &amp; Resource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s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001" y="5445126"/>
            <a:ext cx="8064500" cy="10080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Facilities</a:t>
            </a:r>
          </a:p>
          <a:p>
            <a:pPr algn="ctr">
              <a:defRPr/>
            </a:pPr>
            <a:r>
              <a:rPr lang="en-GB" sz="14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Meeting rooms </a:t>
            </a:r>
            <a:r>
              <a:rPr lang="en-GB" sz="1400" b="1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for community groups and voluntary agencies</a:t>
            </a:r>
          </a:p>
          <a:p>
            <a:pPr algn="ctr">
              <a:defRPr/>
            </a:pPr>
            <a:r>
              <a:rPr lang="en-GB" sz="14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Office base </a:t>
            </a:r>
            <a:r>
              <a:rPr lang="en-GB" sz="1400" b="1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for </a:t>
            </a:r>
            <a:r>
              <a:rPr lang="en-GB" sz="1400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NHS community </a:t>
            </a:r>
            <a:r>
              <a:rPr lang="en-GB" sz="1400" b="1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teams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56367" y="2924175"/>
            <a:ext cx="3801533" cy="1152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chemeClr val="bg2">
                    <a:lumMod val="75000"/>
                  </a:schemeClr>
                </a:solidFill>
              </a:rPr>
              <a:t>Community Café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Meeting Place for community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Affordable Meals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Training &amp; Employment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6368" y="1484313"/>
            <a:ext cx="3839633" cy="133350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 smtClean="0">
                <a:solidFill>
                  <a:schemeClr val="bg2">
                    <a:lumMod val="75000"/>
                  </a:schemeClr>
                </a:solidFill>
              </a:rPr>
              <a:t>Health &amp; Wellbeing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Pain Management Class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Falls Prevention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 smtClean="0">
                <a:solidFill>
                  <a:schemeClr val="bg2">
                    <a:lumMod val="75000"/>
                  </a:schemeClr>
                </a:solidFill>
              </a:rPr>
              <a:t>Parkinsons</a:t>
            </a:r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 Wellbeing 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Google Shape;92;p1" descr="Logo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2553" y="101012"/>
            <a:ext cx="1818517" cy="90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05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be 12"/>
          <p:cNvSpPr/>
          <p:nvPr/>
        </p:nvSpPr>
        <p:spPr>
          <a:xfrm>
            <a:off x="267862" y="1797453"/>
            <a:ext cx="4134103" cy="1535945"/>
          </a:xfrm>
          <a:prstGeom prst="cub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14" name="Cube 13"/>
          <p:cNvSpPr/>
          <p:nvPr/>
        </p:nvSpPr>
        <p:spPr>
          <a:xfrm>
            <a:off x="7752060" y="4085537"/>
            <a:ext cx="4134103" cy="1535945"/>
          </a:xfrm>
          <a:prstGeom prst="cub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15" name="Cube 14"/>
          <p:cNvSpPr/>
          <p:nvPr/>
        </p:nvSpPr>
        <p:spPr>
          <a:xfrm>
            <a:off x="7904459" y="1784787"/>
            <a:ext cx="4134103" cy="1535945"/>
          </a:xfrm>
          <a:prstGeom prst="cub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>
            <a:off x="436408" y="4130592"/>
            <a:ext cx="4134103" cy="1535945"/>
          </a:xfrm>
          <a:prstGeom prst="cub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Community Health and Wellbeing Hubs </a:t>
            </a:r>
            <a:br>
              <a:rPr lang="en-US" sz="3600" b="1" dirty="0" smtClean="0">
                <a:solidFill>
                  <a:srgbClr val="376092"/>
                </a:solidFill>
                <a:latin typeface="+mn-lt"/>
              </a:rPr>
            </a:br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Integrating Care</a:t>
            </a:r>
            <a:endParaRPr lang="en-US" sz="3600" b="1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924" y="2445875"/>
            <a:ext cx="372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76092"/>
                </a:solidFill>
              </a:rPr>
              <a:t>Community Hub &amp; NGOs</a:t>
            </a:r>
          </a:p>
          <a:p>
            <a:pPr algn="ctr"/>
            <a:r>
              <a:rPr lang="en-US" sz="2000" b="1" dirty="0">
                <a:solidFill>
                  <a:srgbClr val="376092"/>
                </a:solidFill>
              </a:rPr>
              <a:t>Voluntary Agencies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37835" y="4747004"/>
            <a:ext cx="3775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76092"/>
                </a:solidFill>
              </a:rPr>
              <a:t>Community Hub &amp; Independent Practitioners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52527" y="2380434"/>
            <a:ext cx="2165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376092"/>
                </a:solidFill>
              </a:rPr>
              <a:t>Community Hub </a:t>
            </a:r>
            <a:endParaRPr lang="en-US" sz="2000" b="1" dirty="0" smtClean="0">
              <a:solidFill>
                <a:srgbClr val="376092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376092"/>
                </a:solidFill>
              </a:rPr>
              <a:t>&amp; </a:t>
            </a:r>
            <a:r>
              <a:rPr lang="en-US" sz="2000" b="1" dirty="0">
                <a:solidFill>
                  <a:srgbClr val="376092"/>
                </a:solidFill>
              </a:rPr>
              <a:t>Social Care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1633" y="4617131"/>
            <a:ext cx="21651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376092"/>
                </a:solidFill>
              </a:rPr>
              <a:t>Community </a:t>
            </a:r>
            <a:r>
              <a:rPr lang="en-US" sz="2000" b="1" dirty="0" smtClean="0">
                <a:solidFill>
                  <a:srgbClr val="376092"/>
                </a:solidFill>
              </a:rPr>
              <a:t>Hub</a:t>
            </a:r>
          </a:p>
          <a:p>
            <a:pPr algn="ctr"/>
            <a:r>
              <a:rPr lang="en-US" sz="2000" b="1" dirty="0" smtClean="0">
                <a:solidFill>
                  <a:srgbClr val="376092"/>
                </a:solidFill>
              </a:rPr>
              <a:t> </a:t>
            </a:r>
            <a:r>
              <a:rPr lang="en-US" sz="2000" b="1" dirty="0">
                <a:solidFill>
                  <a:srgbClr val="376092"/>
                </a:solidFill>
              </a:rPr>
              <a:t>&amp; Community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542" y="2063533"/>
            <a:ext cx="2554584" cy="3406111"/>
          </a:xfrm>
          <a:prstGeom prst="rect">
            <a:avLst/>
          </a:prstGeom>
        </p:spPr>
      </p:pic>
      <p:pic>
        <p:nvPicPr>
          <p:cNvPr id="17" name="Google Shape;92;p1" descr="Logo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0178" y="129873"/>
            <a:ext cx="1511822" cy="880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5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06" y="289068"/>
            <a:ext cx="9536569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Changes in </a:t>
            </a:r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Community Hospital Model</a:t>
            </a:r>
            <a:endParaRPr lang="en-US" sz="3600" b="1" dirty="0">
              <a:solidFill>
                <a:srgbClr val="376092"/>
              </a:solidFill>
              <a:latin typeface="+mn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53841"/>
              </p:ext>
            </p:extLst>
          </p:nvPr>
        </p:nvGraphicFramePr>
        <p:xfrm>
          <a:off x="216490" y="1803787"/>
          <a:ext cx="3622601" cy="3025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887615"/>
              </p:ext>
            </p:extLst>
          </p:nvPr>
        </p:nvGraphicFramePr>
        <p:xfrm>
          <a:off x="4214341" y="1818218"/>
          <a:ext cx="3391678" cy="3015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001819"/>
              </p:ext>
            </p:extLst>
          </p:nvPr>
        </p:nvGraphicFramePr>
        <p:xfrm>
          <a:off x="8067864" y="1803787"/>
          <a:ext cx="3449409" cy="2958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7624" y="5425792"/>
            <a:ext cx="3232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376092"/>
                </a:solidFill>
              </a:rPr>
              <a:t>1998</a:t>
            </a:r>
          </a:p>
          <a:p>
            <a:r>
              <a:rPr lang="en-US" sz="1800" b="1" dirty="0" smtClean="0">
                <a:solidFill>
                  <a:srgbClr val="376092"/>
                </a:solidFill>
              </a:rPr>
              <a:t>Community Hospital 100%</a:t>
            </a:r>
          </a:p>
          <a:p>
            <a:r>
              <a:rPr lang="en-US" sz="1800" b="1" dirty="0" smtClean="0">
                <a:solidFill>
                  <a:srgbClr val="376092"/>
                </a:solidFill>
              </a:rPr>
              <a:t>Community Hub 0%</a:t>
            </a:r>
            <a:endParaRPr lang="en-US" sz="1800" b="1" dirty="0">
              <a:solidFill>
                <a:srgbClr val="37609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4446" y="5425793"/>
            <a:ext cx="318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376092"/>
                </a:solidFill>
              </a:rPr>
              <a:t>2008</a:t>
            </a:r>
          </a:p>
          <a:p>
            <a:r>
              <a:rPr lang="en-US" sz="1800" b="1" dirty="0">
                <a:solidFill>
                  <a:srgbClr val="376092"/>
                </a:solidFill>
              </a:rPr>
              <a:t>Community Hospital </a:t>
            </a:r>
            <a:r>
              <a:rPr lang="en-US" sz="1800" b="1" dirty="0" smtClean="0">
                <a:solidFill>
                  <a:srgbClr val="376092"/>
                </a:solidFill>
              </a:rPr>
              <a:t>95%</a:t>
            </a:r>
            <a:endParaRPr lang="en-US" sz="1800" b="1" dirty="0">
              <a:solidFill>
                <a:srgbClr val="376092"/>
              </a:solidFill>
            </a:endParaRPr>
          </a:p>
          <a:p>
            <a:r>
              <a:rPr lang="en-US" sz="1800" b="1" dirty="0">
                <a:solidFill>
                  <a:srgbClr val="376092"/>
                </a:solidFill>
              </a:rPr>
              <a:t>Community Hub </a:t>
            </a:r>
            <a:r>
              <a:rPr lang="en-US" sz="1800" b="1" dirty="0" smtClean="0">
                <a:solidFill>
                  <a:srgbClr val="376092"/>
                </a:solidFill>
              </a:rPr>
              <a:t>5%</a:t>
            </a:r>
            <a:endParaRPr lang="en-US" sz="1800" b="1" dirty="0">
              <a:solidFill>
                <a:srgbClr val="376092"/>
              </a:solidFill>
            </a:endParaRPr>
          </a:p>
          <a:p>
            <a:endParaRPr lang="en-US" sz="1800" b="1" dirty="0">
              <a:solidFill>
                <a:srgbClr val="37609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3325" y="5396932"/>
            <a:ext cx="3103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376092"/>
                </a:solidFill>
              </a:rPr>
              <a:t>2026 </a:t>
            </a:r>
            <a:r>
              <a:rPr lang="en-US" b="1" dirty="0" smtClean="0">
                <a:solidFill>
                  <a:srgbClr val="376092"/>
                </a:solidFill>
              </a:rPr>
              <a:t>(n=176 sample 50%</a:t>
            </a:r>
            <a:r>
              <a:rPr lang="en-US" sz="1800" b="1" dirty="0" smtClean="0">
                <a:solidFill>
                  <a:srgbClr val="376092"/>
                </a:solidFill>
              </a:rPr>
              <a:t>)</a:t>
            </a:r>
            <a:endParaRPr lang="en-US" sz="1800" b="1" dirty="0" smtClean="0">
              <a:solidFill>
                <a:srgbClr val="376092"/>
              </a:solidFill>
            </a:endParaRPr>
          </a:p>
          <a:p>
            <a:r>
              <a:rPr lang="en-US" sz="1800" b="1" dirty="0">
                <a:solidFill>
                  <a:srgbClr val="376092"/>
                </a:solidFill>
              </a:rPr>
              <a:t>Community Hospital </a:t>
            </a:r>
            <a:r>
              <a:rPr lang="en-US" sz="1800" b="1" dirty="0" smtClean="0">
                <a:solidFill>
                  <a:srgbClr val="376092"/>
                </a:solidFill>
              </a:rPr>
              <a:t>63%</a:t>
            </a:r>
            <a:endParaRPr lang="en-US" sz="1800" b="1" dirty="0">
              <a:solidFill>
                <a:srgbClr val="376092"/>
              </a:solidFill>
            </a:endParaRPr>
          </a:p>
          <a:p>
            <a:r>
              <a:rPr lang="en-US" sz="1800" b="1" dirty="0">
                <a:solidFill>
                  <a:srgbClr val="376092"/>
                </a:solidFill>
              </a:rPr>
              <a:t>Community Hub </a:t>
            </a:r>
            <a:r>
              <a:rPr lang="en-US" sz="1800" b="1" dirty="0" smtClean="0">
                <a:solidFill>
                  <a:srgbClr val="376092"/>
                </a:solidFill>
              </a:rPr>
              <a:t>37%</a:t>
            </a:r>
            <a:endParaRPr lang="en-US" sz="1800" b="1" dirty="0">
              <a:solidFill>
                <a:srgbClr val="376092"/>
              </a:solidFill>
            </a:endParaRPr>
          </a:p>
          <a:p>
            <a:endParaRPr lang="en-US" sz="1800" b="1" dirty="0">
              <a:solidFill>
                <a:srgbClr val="376092"/>
              </a:solidFill>
            </a:endParaRPr>
          </a:p>
        </p:txBody>
      </p:sp>
      <p:pic>
        <p:nvPicPr>
          <p:cNvPr id="10" name="Google Shape;92;p1" descr="Logo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1418" y="0"/>
            <a:ext cx="1843695" cy="10967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19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Comparing Features of Community Hospitals and Community Health and Wellbeing Hubs</a:t>
            </a:r>
            <a:endParaRPr lang="en-US" sz="3600" b="1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1510" y="1903237"/>
            <a:ext cx="5527714" cy="4525963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Community Health and Wellbeing Hub</a:t>
            </a:r>
          </a:p>
          <a:p>
            <a:endParaRPr lang="en-US" sz="2400" b="1" dirty="0">
              <a:solidFill>
                <a:srgbClr val="376092"/>
              </a:solidFill>
              <a:latin typeface="+mn-lt"/>
            </a:endParaRPr>
          </a:p>
          <a:p>
            <a:r>
              <a:rPr lang="en-US" sz="1800" b="1" dirty="0" smtClean="0">
                <a:solidFill>
                  <a:srgbClr val="376092"/>
                </a:solidFill>
                <a:latin typeface="+mn-lt"/>
              </a:rPr>
              <a:t>Health Promotion, illness prevention</a:t>
            </a:r>
          </a:p>
          <a:p>
            <a:endParaRPr lang="en-US" sz="1800" b="1" dirty="0">
              <a:solidFill>
                <a:srgbClr val="376092"/>
              </a:solidFill>
              <a:latin typeface="+mn-lt"/>
            </a:endParaRPr>
          </a:p>
          <a:p>
            <a:r>
              <a:rPr lang="en-US" sz="1800" b="1" dirty="0" smtClean="0">
                <a:solidFill>
                  <a:srgbClr val="376092"/>
                </a:solidFill>
                <a:latin typeface="+mn-lt"/>
              </a:rPr>
              <a:t>Social </a:t>
            </a:r>
            <a:r>
              <a:rPr lang="en-US" sz="1800" b="1" dirty="0" smtClean="0">
                <a:solidFill>
                  <a:srgbClr val="376092"/>
                </a:solidFill>
                <a:latin typeface="+mn-lt"/>
              </a:rPr>
              <a:t>Prescribing, welfare, social support</a:t>
            </a:r>
            <a:endParaRPr lang="en-US" sz="1800" b="1" dirty="0" smtClean="0">
              <a:solidFill>
                <a:srgbClr val="376092"/>
              </a:solidFill>
              <a:latin typeface="+mn-lt"/>
            </a:endParaRPr>
          </a:p>
          <a:p>
            <a:endParaRPr lang="en-US" sz="1800" b="1" dirty="0">
              <a:solidFill>
                <a:srgbClr val="376092"/>
              </a:solidFill>
              <a:latin typeface="+mn-lt"/>
            </a:endParaRPr>
          </a:p>
          <a:p>
            <a:r>
              <a:rPr lang="en-US" sz="1800" b="1" dirty="0" smtClean="0">
                <a:solidFill>
                  <a:srgbClr val="376092"/>
                </a:solidFill>
                <a:latin typeface="+mn-lt"/>
              </a:rPr>
              <a:t>Open daily but closed at night (and maybe weekends)</a:t>
            </a:r>
          </a:p>
          <a:p>
            <a:endParaRPr lang="en-US" sz="1800" b="1" dirty="0" smtClean="0">
              <a:solidFill>
                <a:srgbClr val="376092"/>
              </a:solidFill>
              <a:latin typeface="+mn-lt"/>
            </a:endParaRPr>
          </a:p>
          <a:p>
            <a:endParaRPr lang="en-US" sz="1800" b="1" dirty="0" smtClean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9682" y="1832648"/>
            <a:ext cx="470505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76092"/>
                </a:solidFill>
              </a:rPr>
              <a:t>Community </a:t>
            </a:r>
            <a:r>
              <a:rPr lang="en-US" sz="2400" b="1" dirty="0" smtClean="0">
                <a:solidFill>
                  <a:srgbClr val="376092"/>
                </a:solidFill>
              </a:rPr>
              <a:t>Hospital</a:t>
            </a:r>
          </a:p>
          <a:p>
            <a:endParaRPr lang="en-US" sz="2400" b="1" dirty="0" smtClean="0">
              <a:solidFill>
                <a:srgbClr val="376092"/>
              </a:solidFill>
            </a:endParaRPr>
          </a:p>
          <a:p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Clinical care </a:t>
            </a:r>
            <a:r>
              <a:rPr lang="mr-IN" sz="1800" b="1" dirty="0" smtClean="0">
                <a:solidFill>
                  <a:srgbClr val="376092"/>
                </a:solidFill>
              </a:rPr>
              <a:t>–</a:t>
            </a:r>
            <a:r>
              <a:rPr lang="en-US" sz="1800" b="1" dirty="0" smtClean="0">
                <a:solidFill>
                  <a:srgbClr val="376092"/>
                </a:solidFill>
              </a:rPr>
              <a:t> local accessible healthcare</a:t>
            </a:r>
          </a:p>
          <a:p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Intermediate care  - rehabilitation, end of life care </a:t>
            </a:r>
            <a:r>
              <a:rPr lang="en-US" sz="1800" b="1" dirty="0" err="1" smtClean="0">
                <a:solidFill>
                  <a:srgbClr val="376092"/>
                </a:solidFill>
              </a:rPr>
              <a:t>etc</a:t>
            </a:r>
            <a:endParaRPr lang="en-US" sz="1800" b="1" dirty="0" smtClean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800" b="1" dirty="0" smtClean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Diagnostic and treatment services </a:t>
            </a:r>
          </a:p>
          <a:p>
            <a:pPr marL="285750" indent="-285750">
              <a:buFont typeface="Arial"/>
              <a:buChar char="•"/>
            </a:pPr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solidFill>
                  <a:srgbClr val="376092"/>
                </a:solidFill>
              </a:rPr>
              <a:t>Open 24/7 365 days a year</a:t>
            </a:r>
          </a:p>
          <a:p>
            <a:pPr marL="285750" indent="-285750">
              <a:buFont typeface="Arial"/>
              <a:buChar char="•"/>
            </a:pPr>
            <a:endParaRPr lang="en-US" sz="1800" b="1" dirty="0">
              <a:solidFill>
                <a:srgbClr val="376092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1800" b="1" dirty="0">
              <a:solidFill>
                <a:srgbClr val="376092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8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Alignment with National Policy</a:t>
            </a:r>
            <a:endParaRPr lang="en-US" sz="3600" b="1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From Hospital to Community - Care Closer to Home</a:t>
            </a:r>
          </a:p>
          <a:p>
            <a:endParaRPr lang="en-US" sz="2400" b="1" dirty="0">
              <a:solidFill>
                <a:srgbClr val="376092"/>
              </a:solidFill>
              <a:latin typeface="+mn-lt"/>
            </a:endParaRPr>
          </a:p>
          <a:p>
            <a:r>
              <a:rPr lang="en-US" sz="2400" b="1" dirty="0">
                <a:solidFill>
                  <a:srgbClr val="376092"/>
                </a:solidFill>
                <a:latin typeface="+mn-lt"/>
              </a:rPr>
              <a:t>F</a:t>
            </a:r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rom sickness to prevention</a:t>
            </a:r>
          </a:p>
          <a:p>
            <a:endParaRPr lang="en-US" sz="2400" b="1" dirty="0">
              <a:solidFill>
                <a:srgbClr val="376092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Supporting communities in self-care</a:t>
            </a:r>
          </a:p>
          <a:p>
            <a:endParaRPr lang="en-US" sz="2400" b="1" dirty="0">
              <a:solidFill>
                <a:srgbClr val="376092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Focus on </a:t>
            </a:r>
            <a:r>
              <a:rPr lang="en-US" sz="2400" b="1" dirty="0" err="1" smtClean="0">
                <a:solidFill>
                  <a:srgbClr val="376092"/>
                </a:solidFill>
                <a:latin typeface="+mn-lt"/>
              </a:rPr>
              <a:t>neighbourhoods</a:t>
            </a:r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 </a:t>
            </a:r>
            <a:r>
              <a:rPr lang="mr-IN" sz="2400" b="1" dirty="0" smtClean="0">
                <a:solidFill>
                  <a:srgbClr val="376092"/>
                </a:solidFill>
                <a:latin typeface="+mn-lt"/>
              </a:rPr>
              <a:t>–</a:t>
            </a:r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 defined communities</a:t>
            </a:r>
          </a:p>
          <a:p>
            <a:endParaRPr lang="en-US" sz="2400" b="1" dirty="0">
              <a:solidFill>
                <a:srgbClr val="376092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A role in demand management </a:t>
            </a:r>
            <a:r>
              <a:rPr lang="mr-IN" sz="2400" b="1" dirty="0" smtClean="0">
                <a:solidFill>
                  <a:srgbClr val="376092"/>
                </a:solidFill>
                <a:latin typeface="+mn-lt"/>
              </a:rPr>
              <a:t>–</a:t>
            </a:r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376092"/>
                </a:solidFill>
                <a:latin typeface="+mn-lt"/>
              </a:rPr>
              <a:t>minimising</a:t>
            </a:r>
            <a:r>
              <a:rPr lang="en-US" sz="2400" b="1" dirty="0" smtClean="0">
                <a:solidFill>
                  <a:srgbClr val="376092"/>
                </a:solidFill>
                <a:latin typeface="+mn-lt"/>
              </a:rPr>
              <a:t> inappropriate use of acute hospitals</a:t>
            </a:r>
            <a:endParaRPr lang="en-US" sz="2400" b="1" dirty="0">
              <a:solidFill>
                <a:srgbClr val="376092"/>
              </a:solidFill>
              <a:latin typeface="+mn-lt"/>
            </a:endParaRPr>
          </a:p>
        </p:txBody>
      </p:sp>
      <p:pic>
        <p:nvPicPr>
          <p:cNvPr id="4" name="Google Shape;92;p1" descr="Logo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976" y="0"/>
            <a:ext cx="2089051" cy="937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458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Understanding Integrated Care in Changing </a:t>
            </a:r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Community Hospital Models</a:t>
            </a:r>
            <a:endParaRPr lang="en-US" sz="3600" b="1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3320531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Promote more research</a:t>
            </a:r>
          </a:p>
          <a:p>
            <a:r>
              <a:rPr lang="en-US" b="1" dirty="0" smtClean="0">
                <a:solidFill>
                  <a:srgbClr val="376092"/>
                </a:solidFill>
              </a:rPr>
              <a:t>Encourage analysis of case studies</a:t>
            </a:r>
          </a:p>
          <a:p>
            <a:r>
              <a:rPr lang="en-US" b="1" dirty="0" smtClean="0">
                <a:solidFill>
                  <a:srgbClr val="376092"/>
                </a:solidFill>
              </a:rPr>
              <a:t>Incorporate the experience of service users, staff and communities</a:t>
            </a:r>
          </a:p>
          <a:p>
            <a:r>
              <a:rPr lang="en-US" b="1" dirty="0" smtClean="0">
                <a:solidFill>
                  <a:srgbClr val="376092"/>
                </a:solidFill>
              </a:rPr>
              <a:t>Further validation with members at national conference</a:t>
            </a:r>
          </a:p>
        </p:txBody>
      </p:sp>
      <p:pic>
        <p:nvPicPr>
          <p:cNvPr id="4" name="Google Shape;221;p10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4145" y="4545545"/>
            <a:ext cx="3515277" cy="2112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793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CHA National Conference </a:t>
            </a:r>
            <a:endParaRPr lang="en-US" sz="3600" b="1" dirty="0">
              <a:solidFill>
                <a:srgbClr val="376092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1994896"/>
            <a:ext cx="4358667" cy="4358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75" y="1991379"/>
            <a:ext cx="4289407" cy="4289407"/>
          </a:xfrm>
          <a:prstGeom prst="rect">
            <a:avLst/>
          </a:prstGeom>
        </p:spPr>
      </p:pic>
      <p:pic>
        <p:nvPicPr>
          <p:cNvPr id="6" name="Google Shape;92;p1" descr="Logo&#10;&#10;Description automatically generated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976" y="0"/>
            <a:ext cx="2089051" cy="9379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75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071629"/>
              </p:ext>
            </p:extLst>
          </p:nvPr>
        </p:nvGraphicFramePr>
        <p:xfrm>
          <a:off x="112570" y="1909956"/>
          <a:ext cx="5628825" cy="3241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Document" r:id="rId3" imgW="5270500" imgH="3035300" progId="Word.Document.12">
                  <p:embed/>
                </p:oleObj>
              </mc:Choice>
              <mc:Fallback>
                <p:oleObj name="Document" r:id="rId3" imgW="5270500" imgH="3035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570" y="1909956"/>
                        <a:ext cx="5628825" cy="3241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164" y="5164141"/>
            <a:ext cx="4273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E75B6"/>
                </a:solidFill>
              </a:rPr>
              <a:t>The Vale </a:t>
            </a:r>
            <a:r>
              <a:rPr lang="en-US" dirty="0">
                <a:solidFill>
                  <a:srgbClr val="2E75B6"/>
                </a:solidFill>
              </a:rPr>
              <a:t>Hospital, Gloucestershire, England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3069" y="1953845"/>
            <a:ext cx="629264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Small local hospital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Led by community based staff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Typically rural or coastal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Provide </a:t>
            </a:r>
            <a:r>
              <a:rPr lang="en-US" sz="2400" b="1" i="1" dirty="0" smtClean="0">
                <a:solidFill>
                  <a:srgbClr val="2E75B6"/>
                </a:solidFill>
              </a:rPr>
              <a:t>“</a:t>
            </a:r>
            <a:r>
              <a:rPr lang="en-US" sz="2400" b="1" i="1" dirty="0">
                <a:solidFill>
                  <a:srgbClr val="2E75B6"/>
                </a:solidFill>
              </a:rPr>
              <a:t>Cradle to Grave</a:t>
            </a:r>
            <a:r>
              <a:rPr lang="en-US" sz="2400" b="1" i="1" dirty="0" smtClean="0">
                <a:solidFill>
                  <a:srgbClr val="2E75B6"/>
                </a:solidFill>
              </a:rPr>
              <a:t>”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Person-</a:t>
            </a:r>
            <a:r>
              <a:rPr lang="en-US" sz="2400" b="1" dirty="0" err="1" smtClean="0">
                <a:solidFill>
                  <a:srgbClr val="2E75B6"/>
                </a:solidFill>
              </a:rPr>
              <a:t>Centred</a:t>
            </a:r>
            <a:r>
              <a:rPr lang="en-US" sz="2400" b="1" dirty="0" smtClean="0">
                <a:solidFill>
                  <a:srgbClr val="2E75B6"/>
                </a:solidFill>
              </a:rPr>
              <a:t> Care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Provide Intermediate care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First community hospital 160 years ago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2E75B6"/>
                </a:solidFill>
              </a:rPr>
              <a:t>Established and sustained through strong </a:t>
            </a:r>
            <a:r>
              <a:rPr lang="en-US" sz="2400" b="1" dirty="0">
                <a:solidFill>
                  <a:srgbClr val="2E75B6"/>
                </a:solidFill>
              </a:rPr>
              <a:t>c</a:t>
            </a:r>
            <a:r>
              <a:rPr lang="en-US" sz="2400" b="1" dirty="0" smtClean="0">
                <a:solidFill>
                  <a:srgbClr val="2E75B6"/>
                </a:solidFill>
              </a:rPr>
              <a:t>ommunity support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5537" y="476200"/>
            <a:ext cx="8962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1F497D"/>
                </a:solidFill>
              </a:rPr>
              <a:t>What is a Community Hospital?</a:t>
            </a:r>
            <a:endParaRPr lang="en-US" sz="3600" b="1" dirty="0">
              <a:solidFill>
                <a:srgbClr val="1F497D"/>
              </a:solidFill>
            </a:endParaRPr>
          </a:p>
        </p:txBody>
      </p:sp>
      <p:pic>
        <p:nvPicPr>
          <p:cNvPr id="6" name="Google Shape;92;p1" descr="Logo&#10;&#10;Description automatically generated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6503" y="161287"/>
            <a:ext cx="2573361" cy="1510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910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98" y="119635"/>
            <a:ext cx="2492007" cy="1663144"/>
          </a:xfrm>
          <a:prstGeom prst="rect">
            <a:avLst/>
          </a:prstGeom>
        </p:spPr>
      </p:pic>
      <p:pic>
        <p:nvPicPr>
          <p:cNvPr id="9" name="Google Shape;265;p1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6822" y="115442"/>
            <a:ext cx="3175187" cy="2005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4;p1"/>
          <p:cNvSpPr/>
          <p:nvPr/>
        </p:nvSpPr>
        <p:spPr>
          <a:xfrm>
            <a:off x="9919425" y="261470"/>
            <a:ext cx="1788394" cy="1747152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5;p1"/>
          <p:cNvSpPr/>
          <p:nvPr/>
        </p:nvSpPr>
        <p:spPr>
          <a:xfrm>
            <a:off x="8966200" y="365596"/>
            <a:ext cx="1416050" cy="940059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6;p1"/>
          <p:cNvSpPr/>
          <p:nvPr/>
        </p:nvSpPr>
        <p:spPr>
          <a:xfrm>
            <a:off x="9529655" y="1145153"/>
            <a:ext cx="736600" cy="698951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7;p1"/>
          <p:cNvSpPr/>
          <p:nvPr/>
        </p:nvSpPr>
        <p:spPr>
          <a:xfrm>
            <a:off x="11087883" y="1569729"/>
            <a:ext cx="582612" cy="550862"/>
          </a:xfrm>
          <a:prstGeom prst="ellipse">
            <a:avLst/>
          </a:prstGeom>
          <a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999"/>
            </a:stretch>
          </a:blipFill>
          <a:ln w="25400" cap="flat" cmpd="sng">
            <a:solidFill>
              <a:srgbClr val="78C1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62" y="3362260"/>
            <a:ext cx="5776160" cy="21934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66958" y="2640745"/>
            <a:ext cx="796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376092"/>
                </a:solidFill>
              </a:rPr>
              <a:t>“The National Voice for Community Hospitals”</a:t>
            </a:r>
            <a:endParaRPr lang="en-US" sz="2400" b="1" i="1" dirty="0">
              <a:solidFill>
                <a:srgbClr val="37609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316" y="6369000"/>
            <a:ext cx="4009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480"/>
              </a:spcBef>
              <a:buClr>
                <a:srgbClr val="376092"/>
              </a:buClr>
              <a:buSzPts val="2400"/>
            </a:pPr>
            <a:r>
              <a:rPr lang="en-US" sz="1200" b="1" dirty="0">
                <a:solidFill>
                  <a:srgbClr val="376092"/>
                </a:solidFill>
              </a:rPr>
              <a:t>Website	</a:t>
            </a:r>
            <a:r>
              <a:rPr lang="en-US" sz="1200" b="1" u="sng" dirty="0">
                <a:solidFill>
                  <a:srgbClr val="376092"/>
                </a:solidFill>
                <a:hlinkClick r:id="rId9">
                  <a:extLst>
                    <a:ext uri="{A12FA001-AC4F-418D-AE19-62706E023703}">
                      <ahyp:hlinkClr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http://www.communityhospitals.org.uk</a:t>
            </a:r>
            <a:r>
              <a:rPr lang="en-US" b="1" u="sng" dirty="0">
                <a:solidFill>
                  <a:srgbClr val="376092"/>
                </a:solidFill>
                <a:hlinkClick r:id="rId9">
                  <a:extLst>
                    <a:ext uri="{A12FA001-AC4F-418D-AE19-62706E023703}">
                      <ahyp:hlinkClr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b="1" dirty="0">
              <a:solidFill>
                <a:srgbClr val="376092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422" y="3189095"/>
            <a:ext cx="3001996" cy="30628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40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01" y="106830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Community Hospitals International Networking</a:t>
            </a:r>
            <a:endParaRPr lang="en-US" b="1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776" y="2337709"/>
            <a:ext cx="5744204" cy="3391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77308" y="2684036"/>
            <a:ext cx="2006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Japan</a:t>
            </a:r>
          </a:p>
          <a:p>
            <a:r>
              <a:rPr lang="en-US" sz="2800" b="1" dirty="0" smtClean="0">
                <a:solidFill>
                  <a:srgbClr val="1F497D"/>
                </a:solidFill>
              </a:rPr>
              <a:t>Singapore</a:t>
            </a:r>
          </a:p>
          <a:p>
            <a:r>
              <a:rPr lang="en-US" sz="2800" b="1" dirty="0" smtClean="0">
                <a:solidFill>
                  <a:srgbClr val="1F497D"/>
                </a:solidFill>
              </a:rPr>
              <a:t>UK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66804" y="2741756"/>
            <a:ext cx="2670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Italy</a:t>
            </a:r>
          </a:p>
          <a:p>
            <a:r>
              <a:rPr lang="en-US" sz="2800" b="1" dirty="0" smtClean="0">
                <a:solidFill>
                  <a:srgbClr val="1F497D"/>
                </a:solidFill>
              </a:rPr>
              <a:t>Sweden</a:t>
            </a:r>
          </a:p>
          <a:p>
            <a:r>
              <a:rPr lang="en-US" sz="2800" b="1" dirty="0" smtClean="0">
                <a:solidFill>
                  <a:srgbClr val="1F497D"/>
                </a:solidFill>
              </a:rPr>
              <a:t>Canada</a:t>
            </a:r>
          </a:p>
          <a:p>
            <a:r>
              <a:rPr lang="en-US" sz="2800" b="1" dirty="0" smtClean="0">
                <a:solidFill>
                  <a:srgbClr val="1F497D"/>
                </a:solidFill>
              </a:rPr>
              <a:t>Spain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9831" y="5844271"/>
            <a:ext cx="5022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1F497D"/>
                </a:solidFill>
              </a:rPr>
              <a:t>Webinar Registered:  31 countries and 263 people</a:t>
            </a:r>
            <a:endParaRPr lang="en-US" b="1" i="1" dirty="0">
              <a:solidFill>
                <a:srgbClr val="1F497D"/>
              </a:solidFill>
            </a:endParaRPr>
          </a:p>
        </p:txBody>
      </p:sp>
      <p:pic>
        <p:nvPicPr>
          <p:cNvPr id="9" name="Google Shape;92;p1" descr="Logo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8639" y="0"/>
            <a:ext cx="2573361" cy="1510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70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191" y="490630"/>
            <a:ext cx="1066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76092"/>
                </a:solidFill>
              </a:rPr>
              <a:t>Community Hospitals Association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653" y="1241005"/>
            <a:ext cx="1112759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76092"/>
                </a:solidFill>
              </a:rPr>
              <a:t>CHA: </a:t>
            </a:r>
            <a:endParaRPr lang="en-US" sz="2400" dirty="0">
              <a:solidFill>
                <a:srgbClr val="376092"/>
              </a:solidFill>
            </a:endParaRPr>
          </a:p>
          <a:p>
            <a:r>
              <a:rPr lang="en-US" sz="2000" dirty="0" smtClean="0">
                <a:solidFill>
                  <a:srgbClr val="376092"/>
                </a:solidFill>
              </a:rPr>
              <a:t>A membership </a:t>
            </a:r>
            <a:r>
              <a:rPr lang="en-US" sz="2000" dirty="0" err="1" smtClean="0">
                <a:solidFill>
                  <a:srgbClr val="376092"/>
                </a:solidFill>
              </a:rPr>
              <a:t>organisation</a:t>
            </a:r>
            <a:r>
              <a:rPr lang="en-US" sz="2000" dirty="0" smtClean="0">
                <a:solidFill>
                  <a:srgbClr val="376092"/>
                </a:solidFill>
              </a:rPr>
              <a:t> established 55 years </a:t>
            </a:r>
            <a:r>
              <a:rPr lang="en-US" sz="2000" dirty="0">
                <a:solidFill>
                  <a:srgbClr val="376092"/>
                </a:solidFill>
              </a:rPr>
              <a:t>ago </a:t>
            </a:r>
            <a:r>
              <a:rPr lang="en-US" sz="2000" dirty="0" smtClean="0">
                <a:solidFill>
                  <a:srgbClr val="376092"/>
                </a:solidFill>
              </a:rPr>
              <a:t>promoting </a:t>
            </a:r>
            <a:r>
              <a:rPr lang="en-US" sz="2000" dirty="0">
                <a:solidFill>
                  <a:srgbClr val="376092"/>
                </a:solidFill>
              </a:rPr>
              <a:t>Community Hospitals</a:t>
            </a:r>
          </a:p>
          <a:p>
            <a:endParaRPr lang="en-US" sz="2000" b="1" dirty="0">
              <a:solidFill>
                <a:srgbClr val="376092"/>
              </a:solidFill>
            </a:endParaRPr>
          </a:p>
          <a:p>
            <a:r>
              <a:rPr lang="en-US" sz="2400" b="1" dirty="0">
                <a:solidFill>
                  <a:srgbClr val="376092"/>
                </a:solidFill>
              </a:rPr>
              <a:t>CHA </a:t>
            </a:r>
            <a:r>
              <a:rPr lang="en-US" sz="2400" b="1" dirty="0" smtClean="0">
                <a:solidFill>
                  <a:srgbClr val="376092"/>
                </a:solidFill>
              </a:rPr>
              <a:t>Database</a:t>
            </a:r>
            <a:r>
              <a:rPr lang="en-US" sz="2400" b="1" dirty="0" smtClean="0">
                <a:solidFill>
                  <a:srgbClr val="376092"/>
                </a:solidFill>
              </a:rPr>
              <a:t>:</a:t>
            </a:r>
            <a:endParaRPr lang="en-US" sz="2400" b="1" dirty="0" smtClean="0">
              <a:solidFill>
                <a:srgbClr val="376092"/>
              </a:solidFill>
            </a:endParaRPr>
          </a:p>
          <a:p>
            <a:r>
              <a:rPr lang="en-US" sz="2000" dirty="0" smtClean="0">
                <a:solidFill>
                  <a:srgbClr val="376092"/>
                </a:solidFill>
              </a:rPr>
              <a:t>CHA maintains unique database - </a:t>
            </a:r>
            <a:r>
              <a:rPr lang="en-US" sz="2000" dirty="0">
                <a:solidFill>
                  <a:srgbClr val="376092"/>
                </a:solidFill>
              </a:rPr>
              <a:t>No National Definition or National </a:t>
            </a:r>
            <a:r>
              <a:rPr lang="en-US" sz="2000" dirty="0" smtClean="0">
                <a:solidFill>
                  <a:srgbClr val="376092"/>
                </a:solidFill>
              </a:rPr>
              <a:t>Strategy</a:t>
            </a:r>
          </a:p>
          <a:p>
            <a:r>
              <a:rPr lang="en-US" sz="2000" dirty="0" smtClean="0">
                <a:solidFill>
                  <a:srgbClr val="376092"/>
                </a:solidFill>
              </a:rPr>
              <a:t>Department of Health </a:t>
            </a:r>
            <a:r>
              <a:rPr lang="en-US" sz="2000" dirty="0" smtClean="0">
                <a:solidFill>
                  <a:srgbClr val="376092"/>
                </a:solidFill>
              </a:rPr>
              <a:t>commissioned a Profiling Study </a:t>
            </a:r>
            <a:r>
              <a:rPr lang="en-US" sz="2000" dirty="0" smtClean="0">
                <a:solidFill>
                  <a:srgbClr val="376092"/>
                </a:solidFill>
              </a:rPr>
              <a:t>from</a:t>
            </a:r>
            <a:r>
              <a:rPr lang="en-US" sz="2000" dirty="0" smtClean="0">
                <a:solidFill>
                  <a:srgbClr val="376092"/>
                </a:solidFill>
              </a:rPr>
              <a:t> </a:t>
            </a:r>
            <a:r>
              <a:rPr lang="en-US" sz="2000" dirty="0" smtClean="0">
                <a:solidFill>
                  <a:srgbClr val="376092"/>
                </a:solidFill>
              </a:rPr>
              <a:t>CHA in 2008</a:t>
            </a:r>
            <a:endParaRPr lang="en-US" sz="2000" dirty="0">
              <a:solidFill>
                <a:srgbClr val="376092"/>
              </a:solidFill>
            </a:endParaRPr>
          </a:p>
          <a:p>
            <a:endParaRPr lang="en-US" sz="2000" dirty="0">
              <a:solidFill>
                <a:srgbClr val="376092"/>
              </a:solidFill>
            </a:endParaRPr>
          </a:p>
          <a:p>
            <a:r>
              <a:rPr lang="en-US" sz="2400" b="1" dirty="0" smtClean="0">
                <a:solidFill>
                  <a:srgbClr val="376092"/>
                </a:solidFill>
              </a:rPr>
              <a:t>CHA Research</a:t>
            </a:r>
            <a:r>
              <a:rPr lang="en-US" sz="2400" dirty="0" smtClean="0">
                <a:solidFill>
                  <a:srgbClr val="376092"/>
                </a:solidFill>
              </a:rPr>
              <a:t>:</a:t>
            </a:r>
            <a:endParaRPr lang="en-US" sz="2400" dirty="0" smtClean="0">
              <a:solidFill>
                <a:srgbClr val="376092"/>
              </a:solidFill>
            </a:endParaRPr>
          </a:p>
          <a:p>
            <a:r>
              <a:rPr lang="en-US" sz="2000" dirty="0" smtClean="0">
                <a:solidFill>
                  <a:srgbClr val="376092"/>
                </a:solidFill>
              </a:rPr>
              <a:t>The Value of Community Hospitals - University of Birmingham</a:t>
            </a:r>
          </a:p>
          <a:p>
            <a:r>
              <a:rPr lang="en-US" sz="2000" dirty="0" smtClean="0">
                <a:solidFill>
                  <a:srgbClr val="376092"/>
                </a:solidFill>
              </a:rPr>
              <a:t>Efficiency and Effectiveness of Community Hospitals - University of Leeds</a:t>
            </a:r>
          </a:p>
          <a:p>
            <a:endParaRPr lang="en-US" sz="2000" dirty="0">
              <a:solidFill>
                <a:srgbClr val="37609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599" y="5369972"/>
            <a:ext cx="11745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Davidson, D., Ellis Paine, A.,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Glasby,J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., Williams, I., Tucker H., et al  2019   Analysis of the profile, characteristics, patient experience and community value of community hospitals: a multi-method study.   January 2019 DOI: 10.3310/hsdr07010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325" y="5975033"/>
            <a:ext cx="11849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Gladman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 J, 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Buckell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 J, Young J, Smith A,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Saggu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S , Godfrey M,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Enderby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Teale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E, Longo R, Gannon B.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Holditch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Eardley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H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Tucker H.  (2017)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Understanding the Models of Community Hospital rehabilitation Activity (</a:t>
            </a: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MoCHA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): a mixed-methods study</a:t>
            </a:r>
            <a:r>
              <a:rPr lang="en-GB" i="1" dirty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BMJ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Open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2017;7:e010483. 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doi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: 10.1136/bmjopen-2015-010483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Google Shape;92;p1" descr="Logo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2149" y="0"/>
            <a:ext cx="2573361" cy="1510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85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6747" y="202024"/>
            <a:ext cx="580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76092"/>
                </a:solidFill>
              </a:rPr>
              <a:t>Our Approach</a:t>
            </a:r>
            <a:endParaRPr lang="en-US" sz="3600" b="1" dirty="0">
              <a:solidFill>
                <a:srgbClr val="37609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760" y="1991381"/>
            <a:ext cx="5801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76092"/>
                </a:solidFill>
              </a:rPr>
              <a:t>Mixed Method</a:t>
            </a:r>
          </a:p>
          <a:p>
            <a:endParaRPr lang="en-US" sz="2400" b="1" dirty="0">
              <a:solidFill>
                <a:srgbClr val="376092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376092"/>
                </a:solidFill>
              </a:rPr>
              <a:t>Updated </a:t>
            </a:r>
            <a:r>
              <a:rPr lang="en-US" sz="2400" b="1" dirty="0" smtClean="0">
                <a:solidFill>
                  <a:srgbClr val="376092"/>
                </a:solidFill>
              </a:rPr>
              <a:t>Profiling Study 2008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376092"/>
                </a:solidFill>
              </a:rPr>
              <a:t>Sample of </a:t>
            </a:r>
            <a:r>
              <a:rPr lang="en-US" sz="2400" b="1" dirty="0" smtClean="0">
                <a:solidFill>
                  <a:srgbClr val="376092"/>
                </a:solidFill>
              </a:rPr>
              <a:t>50% </a:t>
            </a:r>
            <a:r>
              <a:rPr lang="en-US" sz="2400" b="1" dirty="0" smtClean="0">
                <a:solidFill>
                  <a:srgbClr val="376092"/>
                </a:solidFill>
              </a:rPr>
              <a:t>Community Hospitals </a:t>
            </a:r>
            <a:endParaRPr lang="en-US" sz="2400" b="1" dirty="0" smtClean="0">
              <a:solidFill>
                <a:srgbClr val="376092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376092"/>
                </a:solidFill>
              </a:rPr>
              <a:t>Triangulated Data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376092"/>
                </a:solidFill>
              </a:rPr>
              <a:t>Ongoing Validation</a:t>
            </a:r>
            <a:endParaRPr lang="en-US" sz="2400" b="1" dirty="0" smtClean="0">
              <a:solidFill>
                <a:srgbClr val="376092"/>
              </a:solidFill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400" b="1" dirty="0" smtClean="0">
                <a:solidFill>
                  <a:srgbClr val="376092"/>
                </a:solidFill>
              </a:rPr>
              <a:t>Case Studies </a:t>
            </a:r>
            <a:endParaRPr lang="en-US" sz="2400" b="1" dirty="0">
              <a:solidFill>
                <a:srgbClr val="376092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6361" y="1536914"/>
            <a:ext cx="5270500" cy="3834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45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>
            <a:spLocks noGrp="1"/>
          </p:cNvSpPr>
          <p:nvPr>
            <p:ph type="title"/>
          </p:nvPr>
        </p:nvSpPr>
        <p:spPr>
          <a:xfrm>
            <a:off x="580734" y="202486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3200"/>
              <a:buFont typeface="Calibri"/>
              <a:buNone/>
            </a:pPr>
            <a:r>
              <a:rPr lang="en-US" sz="3600" b="1" dirty="0">
                <a:solidFill>
                  <a:srgbClr val="376092"/>
                </a:solidFill>
                <a:latin typeface="+mn-lt"/>
                <a:ea typeface="Calibri"/>
                <a:cs typeface="Calibri"/>
                <a:sym typeface="Calibri"/>
              </a:rPr>
              <a:t>Models of Community Hospitals in the UK</a:t>
            </a:r>
            <a:endParaRPr sz="3600" b="1" dirty="0">
              <a:solidFill>
                <a:srgbClr val="376092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>
            <a:spLocks noGrp="1"/>
          </p:cNvSpPr>
          <p:nvPr>
            <p:ph type="body" idx="1"/>
          </p:nvPr>
        </p:nvSpPr>
        <p:spPr>
          <a:xfrm>
            <a:off x="129892" y="1684744"/>
            <a:ext cx="6797791" cy="192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400"/>
              <a:buNone/>
            </a:pPr>
            <a:r>
              <a:rPr lang="en-US" sz="2800" b="1" dirty="0">
                <a:solidFill>
                  <a:srgbClr val="376092"/>
                </a:solidFill>
                <a:latin typeface="+mn-lt"/>
              </a:rPr>
              <a:t>Community Hospital</a:t>
            </a:r>
            <a:endParaRPr sz="2800" dirty="0">
              <a:latin typeface="+mn-lt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376092"/>
              </a:buClr>
              <a:buSzPts val="2000"/>
              <a:buNone/>
            </a:pPr>
            <a:r>
              <a:rPr lang="en-US" sz="2400" dirty="0">
                <a:solidFill>
                  <a:srgbClr val="376092"/>
                </a:solidFill>
                <a:latin typeface="+mn-lt"/>
              </a:rPr>
              <a:t>Classic community hospital with beds and </a:t>
            </a:r>
            <a:r>
              <a:rPr lang="en-US" sz="2400" dirty="0" smtClean="0">
                <a:solidFill>
                  <a:srgbClr val="376092"/>
                </a:solidFill>
                <a:latin typeface="+mn-lt"/>
              </a:rPr>
              <a:t>clinical services offering intermediate </a:t>
            </a:r>
            <a:r>
              <a:rPr lang="en-US" sz="2400" dirty="0" smtClean="0">
                <a:solidFill>
                  <a:srgbClr val="376092"/>
                </a:solidFill>
                <a:latin typeface="+mn-lt"/>
              </a:rPr>
              <a:t>care</a:t>
            </a:r>
            <a:endParaRPr lang="en-US" sz="2400" b="1" dirty="0" smtClean="0">
              <a:solidFill>
                <a:srgbClr val="376092"/>
              </a:solidFill>
              <a:latin typeface="+mn-lt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76092"/>
              </a:buClr>
              <a:buSzPts val="2400"/>
              <a:buNone/>
            </a:pPr>
            <a:endParaRPr lang="en-US" sz="2400" b="1" dirty="0">
              <a:solidFill>
                <a:srgbClr val="376092"/>
              </a:solidFill>
              <a:latin typeface="+mn-lt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376092"/>
              </a:buClr>
              <a:buSzPts val="2400"/>
              <a:buNone/>
            </a:pPr>
            <a:endParaRPr lang="en-US" sz="2400" b="1" dirty="0" smtClean="0">
              <a:solidFill>
                <a:srgbClr val="376092"/>
              </a:solidFill>
            </a:endParaRPr>
          </a:p>
          <a:p>
            <a:pPr marL="0" lvl="0" indent="0">
              <a:spcBef>
                <a:spcPts val="480"/>
              </a:spcBef>
              <a:buClr>
                <a:srgbClr val="376092"/>
              </a:buClr>
              <a:buSzPts val="2400"/>
              <a:buNone/>
            </a:pPr>
            <a:endParaRPr lang="en-US" sz="2800" b="1" dirty="0" smtClean="0">
              <a:solidFill>
                <a:srgbClr val="376092"/>
              </a:solidFill>
            </a:endParaRPr>
          </a:p>
        </p:txBody>
      </p:sp>
      <p:pic>
        <p:nvPicPr>
          <p:cNvPr id="107" name="Google Shape;107;p2" descr="Logo&#10;&#10;Description automatically generated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3480" y="120946"/>
            <a:ext cx="1788520" cy="78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5217" y="4167733"/>
            <a:ext cx="2557793" cy="1522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7659573" y="3095090"/>
            <a:ext cx="424738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Tewkesbury Community </a:t>
            </a:r>
            <a:r>
              <a:rPr lang="en-US" sz="1800" b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Hospital, </a:t>
            </a:r>
            <a:r>
              <a:rPr lang="en-US" sz="1800" b="1" dirty="0" smtClean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Gloucestershire</a:t>
            </a:r>
            <a:endParaRPr sz="1800" b="1" dirty="0">
              <a:solidFill>
                <a:srgbClr val="37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7832150" y="5680885"/>
            <a:ext cx="369955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Seachange</a:t>
            </a:r>
            <a:r>
              <a:rPr lang="en-US" sz="1800" b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 Devon </a:t>
            </a:r>
            <a:endParaRPr lang="en-US" sz="1800" b="1" dirty="0" smtClean="0">
              <a:solidFill>
                <a:srgbClr val="37609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Previously </a:t>
            </a:r>
            <a:r>
              <a:rPr lang="en-US" sz="1800" b="1" dirty="0" err="1" smtClean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Budleigh</a:t>
            </a:r>
            <a:r>
              <a:rPr lang="en-US" sz="1800" b="1" dirty="0" smtClean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err="1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Salterton</a:t>
            </a:r>
            <a:r>
              <a:rPr lang="en-US" sz="1800" b="1" dirty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 smtClean="0">
                <a:solidFill>
                  <a:srgbClr val="376092"/>
                </a:solidFill>
                <a:latin typeface="Calibri"/>
                <a:ea typeface="Calibri"/>
                <a:cs typeface="Calibri"/>
                <a:sym typeface="Calibri"/>
              </a:rPr>
              <a:t>Community Hospital</a:t>
            </a:r>
            <a:endParaRPr sz="1800" b="1" dirty="0">
              <a:solidFill>
                <a:srgbClr val="3760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892" y="1645055"/>
            <a:ext cx="2597881" cy="1475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057" y="4069345"/>
            <a:ext cx="7100875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480"/>
              </a:spcBef>
              <a:buClr>
                <a:srgbClr val="376092"/>
              </a:buClr>
              <a:buSzPts val="2400"/>
            </a:pPr>
            <a:r>
              <a:rPr lang="en-US" sz="2800" b="1" dirty="0">
                <a:solidFill>
                  <a:srgbClr val="376092"/>
                </a:solidFill>
              </a:rPr>
              <a:t>Community Health and Wellbeing Hub</a:t>
            </a:r>
            <a:endParaRPr lang="en-US" sz="2800" dirty="0"/>
          </a:p>
          <a:p>
            <a:pPr lvl="0">
              <a:spcBef>
                <a:spcPts val="400"/>
              </a:spcBef>
              <a:buClr>
                <a:srgbClr val="376092"/>
              </a:buClr>
              <a:buSzPts val="2000"/>
            </a:pPr>
            <a:r>
              <a:rPr lang="en-US" sz="2400" dirty="0">
                <a:solidFill>
                  <a:srgbClr val="376092"/>
                </a:solidFill>
              </a:rPr>
              <a:t>A Centre for health, social care, health promotion welfare and community support. Within a community hospital that no longer offers bed-based care</a:t>
            </a:r>
            <a:endParaRPr lang="en-US" sz="2400" b="1" dirty="0">
              <a:solidFill>
                <a:srgbClr val="37609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99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ctrTitle"/>
          </p:nvPr>
        </p:nvSpPr>
        <p:spPr>
          <a:xfrm>
            <a:off x="909259" y="188914"/>
            <a:ext cx="10521418" cy="936625"/>
          </a:xfrm>
        </p:spPr>
        <p:txBody>
          <a:bodyPr>
            <a:normAutofit/>
          </a:bodyPr>
          <a:lstStyle/>
          <a:p>
            <a:pPr eaLnBrk="1" hangingPunct="1"/>
            <a:r>
              <a:rPr lang="en-GB" sz="3200" b="1" dirty="0" smtClean="0">
                <a:solidFill>
                  <a:schemeClr val="bg2"/>
                </a:solidFill>
                <a:latin typeface="Arial" charset="0"/>
              </a:rPr>
              <a:t>Community Hospital Services</a:t>
            </a:r>
            <a:endParaRPr lang="en-GB" sz="24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8983" y="1484313"/>
            <a:ext cx="3744383" cy="13335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smtClean="0">
                <a:solidFill>
                  <a:schemeClr val="tx1"/>
                </a:solidFill>
              </a:rPr>
              <a:t>Urgent Care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Minor Injuries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Minor </a:t>
            </a:r>
            <a:r>
              <a:rPr lang="en-GB" sz="1600" b="1" dirty="0" err="1" smtClean="0">
                <a:solidFill>
                  <a:schemeClr val="tx1"/>
                </a:solidFill>
              </a:rPr>
              <a:t>iIlness</a:t>
            </a:r>
            <a:r>
              <a:rPr lang="en-GB" sz="1600" b="1" dirty="0" smtClean="0">
                <a:solidFill>
                  <a:schemeClr val="tx1"/>
                </a:solidFill>
              </a:rPr>
              <a:t> 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2632" y="4221164"/>
            <a:ext cx="3873369" cy="11469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Day  Treatment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Surgery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Renal Dialysis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4550" y="4221164"/>
            <a:ext cx="3752860" cy="1132477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Diagnostics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Xray &amp; Ultra </a:t>
            </a:r>
            <a:r>
              <a:rPr lang="en-GB" sz="1600" b="1" dirty="0" smtClean="0">
                <a:solidFill>
                  <a:schemeClr val="tx1"/>
                </a:solidFill>
              </a:rPr>
              <a:t>Sound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ECG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Pathology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983" y="2924175"/>
            <a:ext cx="3746500" cy="11525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Clinics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Consultant clinics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 Community clinics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9001" y="5445126"/>
            <a:ext cx="8064500" cy="10080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Facilities</a:t>
            </a: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Meeting rooms for community groups and voluntary agencies</a:t>
            </a:r>
          </a:p>
          <a:p>
            <a:pPr algn="ctr">
              <a:defRPr/>
            </a:pPr>
            <a:r>
              <a:rPr lang="en-GB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Base for community teams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93767" y="2929351"/>
            <a:ext cx="3864134" cy="11473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Rehabilitation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</a:rPr>
              <a:t>Physiotherapy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schemeClr val="tx1"/>
                </a:solidFill>
              </a:rPr>
              <a:t>OT </a:t>
            </a:r>
            <a:r>
              <a:rPr lang="en-GB" sz="1600" b="1" dirty="0" err="1">
                <a:solidFill>
                  <a:schemeClr val="tx1"/>
                </a:solidFill>
              </a:rPr>
              <a:t>etc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9334" y="1457460"/>
            <a:ext cx="3916667" cy="136035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In-Patient Wards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Rehabilitation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Sub-Acute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 smtClean="0">
                <a:solidFill>
                  <a:schemeClr val="tx1"/>
                </a:solidFill>
              </a:rPr>
              <a:t>End </a:t>
            </a:r>
            <a:r>
              <a:rPr lang="en-GB" sz="1600" b="1" dirty="0">
                <a:solidFill>
                  <a:schemeClr val="tx1"/>
                </a:solidFill>
              </a:rPr>
              <a:t>of Life Care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tx1"/>
                </a:solidFill>
              </a:rPr>
              <a:t> 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1" name="Google Shape;92;p1" descr="Logo&#10;&#10;Description automatically generated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4945" y="115442"/>
            <a:ext cx="1956443" cy="9648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24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be 16"/>
          <p:cNvSpPr/>
          <p:nvPr/>
        </p:nvSpPr>
        <p:spPr>
          <a:xfrm>
            <a:off x="7846729" y="1727066"/>
            <a:ext cx="3750780" cy="1354684"/>
          </a:xfrm>
          <a:prstGeom prst="cub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16" name="Cube 15"/>
          <p:cNvSpPr/>
          <p:nvPr/>
        </p:nvSpPr>
        <p:spPr>
          <a:xfrm>
            <a:off x="7809791" y="3667060"/>
            <a:ext cx="3750780" cy="1354684"/>
          </a:xfrm>
          <a:prstGeom prst="cub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15" name="Cube 14"/>
          <p:cNvSpPr/>
          <p:nvPr/>
        </p:nvSpPr>
        <p:spPr>
          <a:xfrm>
            <a:off x="267863" y="1811884"/>
            <a:ext cx="3657824" cy="1290630"/>
          </a:xfrm>
          <a:prstGeom prst="cub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376092"/>
                </a:solidFill>
                <a:latin typeface="+mn-lt"/>
              </a:rPr>
              <a:t>Community Hospitals Integrating Care</a:t>
            </a:r>
            <a:endParaRPr lang="en-US" sz="3600" b="1" dirty="0">
              <a:solidFill>
                <a:srgbClr val="376092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492" y="6334780"/>
            <a:ext cx="11312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 tooltip="Helen Tucker"/>
              </a:rPr>
              <a:t>Tucker, H.</a:t>
            </a:r>
            <a:r>
              <a:rPr lang="en-GB" dirty="0"/>
              <a:t> (2013), "Discovering integrated care in community hospitals", </a:t>
            </a:r>
            <a:r>
              <a:rPr lang="en-GB" dirty="0">
                <a:hlinkClick r:id="rId3"/>
              </a:rPr>
              <a:t>Journal of Integrated Care</a:t>
            </a:r>
            <a:r>
              <a:rPr lang="en-GB" dirty="0"/>
              <a:t>, Vol. 21 No. 6, pp. 336-346. </a:t>
            </a:r>
            <a:r>
              <a:rPr lang="en-GB" dirty="0">
                <a:hlinkClick r:id="rId4" tooltip="DOI: https://doi.org/10.1108/JICA-10-2013-0038"/>
              </a:rPr>
              <a:t>https://doi.org/10.1108/JICA-10-2013-0038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364406" y="2423725"/>
            <a:ext cx="30922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376092"/>
                </a:solidFill>
              </a:rPr>
              <a:t>Multidisciplinary Teams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94672" y="2186131"/>
            <a:ext cx="3189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76092"/>
                </a:solidFill>
              </a:rPr>
              <a:t>Primary </a:t>
            </a:r>
            <a:r>
              <a:rPr lang="en-US" sz="2000" b="1" dirty="0">
                <a:solidFill>
                  <a:srgbClr val="376092"/>
                </a:solidFill>
              </a:rPr>
              <a:t>Care </a:t>
            </a:r>
            <a:endParaRPr lang="en-US" sz="2000" b="1" dirty="0" smtClean="0">
              <a:solidFill>
                <a:srgbClr val="376092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376092"/>
                </a:solidFill>
              </a:rPr>
              <a:t>&amp; </a:t>
            </a:r>
            <a:r>
              <a:rPr lang="en-US" sz="2000" b="1" dirty="0">
                <a:solidFill>
                  <a:srgbClr val="376092"/>
                </a:solidFill>
              </a:rPr>
              <a:t>Community Hospital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65807" y="4199662"/>
            <a:ext cx="3319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76092"/>
                </a:solidFill>
              </a:rPr>
              <a:t>Acute </a:t>
            </a:r>
            <a:r>
              <a:rPr lang="en-US" sz="2000" b="1" dirty="0">
                <a:solidFill>
                  <a:srgbClr val="376092"/>
                </a:solidFill>
              </a:rPr>
              <a:t>Care </a:t>
            </a:r>
          </a:p>
          <a:p>
            <a:pPr algn="ctr"/>
            <a:r>
              <a:rPr lang="en-US" sz="2000" b="1" dirty="0">
                <a:solidFill>
                  <a:srgbClr val="376092"/>
                </a:solidFill>
              </a:rPr>
              <a:t>&amp; Community Hospital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1717" y="1663319"/>
            <a:ext cx="2433696" cy="3228552"/>
          </a:xfrm>
          <a:prstGeom prst="rect">
            <a:avLst/>
          </a:prstGeom>
        </p:spPr>
      </p:pic>
      <p:sp>
        <p:nvSpPr>
          <p:cNvPr id="3" name="Cube 2"/>
          <p:cNvSpPr/>
          <p:nvPr/>
        </p:nvSpPr>
        <p:spPr>
          <a:xfrm>
            <a:off x="158759" y="3694156"/>
            <a:ext cx="3752495" cy="1298727"/>
          </a:xfrm>
          <a:prstGeom prst="cub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194" y="4299664"/>
            <a:ext cx="29641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376092"/>
                </a:solidFill>
              </a:rPr>
              <a:t>Health and Social Care</a:t>
            </a:r>
          </a:p>
        </p:txBody>
      </p:sp>
      <p:pic>
        <p:nvPicPr>
          <p:cNvPr id="18" name="Google Shape;92;p1" descr="Logo&#10;&#10;Description automatically generated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7721" y="0"/>
            <a:ext cx="1884279" cy="102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187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45139</TotalTime>
  <Words>676</Words>
  <Application>Microsoft Macintosh PowerPoint</Application>
  <PresentationFormat>Custom</PresentationFormat>
  <Paragraphs>177</Paragraphs>
  <Slides>16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Document</vt:lpstr>
      <vt:lpstr>PowerPoint Presentation</vt:lpstr>
      <vt:lpstr>PowerPoint Presentation</vt:lpstr>
      <vt:lpstr>PowerPoint Presentation</vt:lpstr>
      <vt:lpstr>Community Hospitals International Networking</vt:lpstr>
      <vt:lpstr>PowerPoint Presentation</vt:lpstr>
      <vt:lpstr>PowerPoint Presentation</vt:lpstr>
      <vt:lpstr>Models of Community Hospitals in the UK</vt:lpstr>
      <vt:lpstr>Community Hospital Services</vt:lpstr>
      <vt:lpstr>Community Hospitals Integrating Care</vt:lpstr>
      <vt:lpstr> Community Health and Wellbeing Hub Services </vt:lpstr>
      <vt:lpstr>Community Health and Wellbeing Hubs  Integrating Care</vt:lpstr>
      <vt:lpstr>Changes in Community Hospital Model</vt:lpstr>
      <vt:lpstr>Comparing Features of Community Hospitals and Community Health and Wellbeing Hubs</vt:lpstr>
      <vt:lpstr>Alignment with National Policy</vt:lpstr>
      <vt:lpstr>Understanding Integrated Care in Changing Community Hospital Models</vt:lpstr>
      <vt:lpstr>CHA National Conference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evelyn prodger</dc:creator>
  <cp:lastModifiedBy>helen tuckerdickson</cp:lastModifiedBy>
  <cp:revision>250</cp:revision>
  <dcterms:created xsi:type="dcterms:W3CDTF">2019-05-19T14:05:49Z</dcterms:created>
  <dcterms:modified xsi:type="dcterms:W3CDTF">2026-04-10T07:01:36Z</dcterms:modified>
</cp:coreProperties>
</file>